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da747895b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da747895b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a747895ba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a747895ba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a747895b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a747895b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841e0f25a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841e0f25a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7fecb68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7fecb68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e7fecb68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e7fecb68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da747895b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a747895b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a747895b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da747895b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a747895ba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a747895b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a747895b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a747895b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d841e0f25a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d841e0f25a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a747895b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a747895b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841e0f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841e0f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a747895b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a747895b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da747895b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da747895b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da747895b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da747895b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da747895b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da747895b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da747895ba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a747895ba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16884_82144_22_4.jpg, Predict two facade as two building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16890_82150_9_4.jpg, One building separated into two parts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a747895ba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a747895ba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16885_82145_30_4.jpg</a:t>
            </a:r>
            <a:r>
              <a:rPr lang="en" sz="1400">
                <a:solidFill>
                  <a:schemeClr val="dk1"/>
                </a:solidFill>
              </a:rPr>
              <a:t>, </a:t>
            </a:r>
            <a:r>
              <a:rPr lang="en" sz="1400">
                <a:solidFill>
                  <a:schemeClr val="dk1"/>
                </a:solidFill>
              </a:rPr>
              <a:t>Overlapping problem</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jonathan-hui.medium.com/map-mean-average-precision-for-object-detection-45c121a31173#:~:text=In%20COCO%20mAP%2C%20a%20101,AP%40%5B.&amp;text=95%5D%20corresponds%20to%20the%20average,a%20step%20size%20of%200.05."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rive.google.com/drive/folders/1yHkxqGH3DjdzHf2k_9LVcuVy_Dx94W5c?usp=sharing" TargetMode="External"/><Relationship Id="rId4" Type="http://schemas.openxmlformats.org/officeDocument/2006/relationships/image" Target="../media/image23.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18.jpg"/><Relationship Id="rId5"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jonathan-hui.medium.com/map-mean-average-precision-for-object-detection-45c121a31173#:~:text=In%20COCO%20mAP%2C%20a%20101,AP%40%5B.&amp;text=95%5D%20corresponds%20to%20the%20average,a%20step%20size%20of%200.05." TargetMode="Externa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rive.google.com/drive/folders/1L7ecygP-1aQpafpoKKcMLYofLOZXkvXc?usp=sharing" TargetMode="External"/><Relationship Id="rId4" Type="http://schemas.openxmlformats.org/officeDocument/2006/relationships/image" Target="../media/image1.jpg"/><Relationship Id="rId5"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 Id="rId4"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Model1 and Model2</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Details and Result</a:t>
            </a:r>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131" name="Google Shape;13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Duplication : </a:t>
            </a:r>
            <a:r>
              <a:rPr lang="en"/>
              <a:t>there are many similar images taken in the same segment. In order to count building name, need to filter the duplication</a:t>
            </a:r>
            <a:endParaRPr/>
          </a:p>
          <a:p>
            <a:pPr indent="-342900" lvl="0" marL="457200" rtl="0" algn="l">
              <a:spcBef>
                <a:spcPts val="0"/>
              </a:spcBef>
              <a:spcAft>
                <a:spcPts val="0"/>
              </a:spcAft>
              <a:buSzPts val="1800"/>
              <a:buChar char="●"/>
            </a:pPr>
            <a:r>
              <a:rPr b="1" lang="en"/>
              <a:t>Lack of annotated train dataset:</a:t>
            </a:r>
            <a:r>
              <a:rPr lang="en"/>
              <a:t> there are only 87 train set images. larger dataset can get better result. </a:t>
            </a:r>
            <a:endParaRPr/>
          </a:p>
          <a:p>
            <a:pPr indent="-342900" lvl="0" marL="457200" rtl="0" algn="l">
              <a:spcBef>
                <a:spcPts val="0"/>
              </a:spcBef>
              <a:spcAft>
                <a:spcPts val="0"/>
              </a:spcAft>
              <a:buSzPts val="1800"/>
              <a:buChar char="●"/>
            </a:pPr>
            <a:r>
              <a:rPr b="1" lang="en"/>
              <a:t>Overlapping:</a:t>
            </a:r>
            <a:r>
              <a:rPr lang="en"/>
              <a:t> some parts are predicted to belong to two buildings, this problem may be solved if we have a larger train set since the model can learn more features</a:t>
            </a:r>
            <a:endParaRPr/>
          </a:p>
        </p:txBody>
      </p:sp>
      <p:sp>
        <p:nvSpPr>
          <p:cNvPr id="132" name="Google Shape;13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138" name="Google Shape;13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mean Average Precision(mAP)</a:t>
            </a:r>
            <a:r>
              <a:rPr lang="en"/>
              <a:t> for val set. The mAP50 is 87% on val set, which is a good result.</a:t>
            </a:r>
            <a:endParaRPr/>
          </a:p>
        </p:txBody>
      </p:sp>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3"/>
          <p:cNvPicPr preferRelativeResize="0"/>
          <p:nvPr/>
        </p:nvPicPr>
        <p:blipFill>
          <a:blip r:embed="rId4">
            <a:alphaModFix/>
          </a:blip>
          <a:stretch>
            <a:fillRect/>
          </a:stretch>
        </p:blipFill>
        <p:spPr>
          <a:xfrm>
            <a:off x="590175" y="1953975"/>
            <a:ext cx="8198501" cy="181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146" name="Google Shape;146;p24"/>
          <p:cNvSpPr txBox="1"/>
          <p:nvPr>
            <p:ph idx="1" type="body"/>
          </p:nvPr>
        </p:nvSpPr>
        <p:spPr>
          <a:xfrm>
            <a:off x="311700" y="1152475"/>
            <a:ext cx="8709600" cy="3840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Conditions of test set (if want to get good performance)</a:t>
            </a:r>
            <a:endParaRPr/>
          </a:p>
          <a:p>
            <a:pPr indent="-317500" lvl="1" marL="914400" rtl="0" algn="l">
              <a:spcBef>
                <a:spcPts val="0"/>
              </a:spcBef>
              <a:spcAft>
                <a:spcPts val="0"/>
              </a:spcAft>
              <a:buSzPts val="1400"/>
              <a:buChar char="➢"/>
            </a:pPr>
            <a:r>
              <a:rPr lang="en"/>
              <a:t>Only have front facade</a:t>
            </a:r>
            <a:endParaRPr/>
          </a:p>
          <a:p>
            <a:pPr indent="-317500" lvl="1" marL="914400" rtl="0" algn="l">
              <a:spcBef>
                <a:spcPts val="0"/>
              </a:spcBef>
              <a:spcAft>
                <a:spcPts val="0"/>
              </a:spcAft>
              <a:buSzPts val="1400"/>
              <a:buChar char="➢"/>
            </a:pPr>
            <a:r>
              <a:rPr lang="en"/>
              <a:t>A small area of trees, cars</a:t>
            </a:r>
            <a:endParaRPr/>
          </a:p>
          <a:p>
            <a:pPr indent="-317500" lvl="1" marL="914400" rtl="0" algn="l">
              <a:spcBef>
                <a:spcPts val="0"/>
              </a:spcBef>
              <a:spcAft>
                <a:spcPts val="0"/>
              </a:spcAft>
              <a:buSzPts val="1400"/>
              <a:buChar char="➢"/>
            </a:pPr>
            <a:r>
              <a:rPr lang="en"/>
              <a:t>Building not far from the camera</a:t>
            </a:r>
            <a:endParaRPr/>
          </a:p>
          <a:p>
            <a:pPr indent="-317500" lvl="1" marL="914400" rtl="0" algn="l">
              <a:spcBef>
                <a:spcPts val="0"/>
              </a:spcBef>
              <a:spcAft>
                <a:spcPts val="0"/>
              </a:spcAft>
              <a:buSzPts val="1400"/>
              <a:buChar char="➢"/>
            </a:pPr>
            <a:r>
              <a:rPr lang="en"/>
              <a:t>Most parts of buildings are taken into images (not small part ) </a:t>
            </a:r>
            <a:endParaRPr/>
          </a:p>
          <a:p>
            <a:pPr indent="0" lvl="0" marL="0" rtl="0" algn="l">
              <a:spcBef>
                <a:spcPts val="1200"/>
              </a:spcBef>
              <a:spcAft>
                <a:spcPts val="0"/>
              </a:spcAft>
              <a:buNone/>
            </a:pPr>
            <a:r>
              <a:rPr lang="en"/>
              <a:t>	Buildings that meet these conditions are called good quality buildings</a:t>
            </a:r>
            <a:endParaRPr/>
          </a:p>
          <a:p>
            <a:pPr indent="-342900" lvl="0" marL="457200" rtl="0" algn="l">
              <a:spcBef>
                <a:spcPts val="1200"/>
              </a:spcBef>
              <a:spcAft>
                <a:spcPts val="0"/>
              </a:spcAft>
              <a:buSzPts val="1800"/>
              <a:buChar char="❖"/>
            </a:pPr>
            <a:r>
              <a:rPr lang="en"/>
              <a:t>The reason why we have these conditions is that we only consider selecting good quality buildings in the train set of model 1, and the model only learn from good quality buildings.</a:t>
            </a:r>
            <a:endParaRPr/>
          </a:p>
          <a:p>
            <a:pPr indent="-342900" lvl="0" marL="457200" rtl="0" algn="l">
              <a:spcBef>
                <a:spcPts val="0"/>
              </a:spcBef>
              <a:spcAft>
                <a:spcPts val="0"/>
              </a:spcAft>
              <a:buSzPts val="1800"/>
              <a:buChar char="❖"/>
            </a:pPr>
            <a:r>
              <a:rPr lang="en"/>
              <a:t> Add </a:t>
            </a:r>
            <a:r>
              <a:rPr lang="en"/>
              <a:t>other</a:t>
            </a:r>
            <a:r>
              <a:rPr lang="en"/>
              <a:t> kinds of building samples definitely will make model 1 become more robust</a:t>
            </a:r>
            <a:endParaRPr/>
          </a:p>
        </p:txBody>
      </p:sp>
      <p:sp>
        <p:nvSpPr>
          <p:cNvPr id="147" name="Google Shape;14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2</a:t>
            </a:r>
            <a:endParaRPr/>
          </a:p>
        </p:txBody>
      </p:sp>
      <p:sp>
        <p:nvSpPr>
          <p:cNvPr id="153" name="Google Shape;153;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new (masonry, m6, rcw)</a:t>
            </a:r>
            <a:endParaRPr/>
          </a:p>
        </p:txBody>
      </p:sp>
      <p:sp>
        <p:nvSpPr>
          <p:cNvPr id="159" name="Google Shape;1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this model to predict building type</a:t>
            </a:r>
            <a:endParaRPr/>
          </a:p>
          <a:p>
            <a:pPr indent="-342900" lvl="0" marL="457200" rtl="0" algn="l">
              <a:spcBef>
                <a:spcPts val="0"/>
              </a:spcBef>
              <a:spcAft>
                <a:spcPts val="0"/>
              </a:spcAft>
              <a:buSzPts val="1800"/>
              <a:buChar char="●"/>
            </a:pPr>
            <a:r>
              <a:rPr lang="en"/>
              <a:t>Dataset:</a:t>
            </a:r>
            <a:endParaRPr/>
          </a:p>
          <a:p>
            <a:pPr indent="-317500" lvl="1" marL="914400" rtl="0" algn="l">
              <a:spcBef>
                <a:spcPts val="0"/>
              </a:spcBef>
              <a:spcAft>
                <a:spcPts val="0"/>
              </a:spcAft>
              <a:buSzPts val="1400"/>
              <a:buChar char="○"/>
            </a:pPr>
            <a:r>
              <a:rPr lang="en"/>
              <a:t>Train: 449 images  ( 167 from Basel, 282 from Zurich)</a:t>
            </a:r>
            <a:endParaRPr/>
          </a:p>
          <a:p>
            <a:pPr indent="-317500" lvl="1" marL="914400" rtl="0" algn="l">
              <a:spcBef>
                <a:spcPts val="0"/>
              </a:spcBef>
              <a:spcAft>
                <a:spcPts val="0"/>
              </a:spcAft>
              <a:buSzPts val="1400"/>
              <a:buChar char="○"/>
            </a:pPr>
            <a:r>
              <a:rPr lang="en"/>
              <a:t>Val: 96 images ( 27 from Basel ,  59 from Zurich )</a:t>
            </a:r>
            <a:endParaRPr/>
          </a:p>
          <a:p>
            <a:pPr indent="-342900" lvl="0" marL="457200" rtl="0" algn="l">
              <a:spcBef>
                <a:spcPts val="0"/>
              </a:spcBef>
              <a:spcAft>
                <a:spcPts val="0"/>
              </a:spcAft>
              <a:buSzPts val="1800"/>
              <a:buChar char="●"/>
            </a:pPr>
            <a:r>
              <a:rPr lang="en"/>
              <a:t>20 epoch, lr 0.00025</a:t>
            </a:r>
            <a:endParaRPr/>
          </a:p>
        </p:txBody>
      </p:sp>
      <p:sp>
        <p:nvSpPr>
          <p:cNvPr id="160" name="Google Shape;16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Instance distribution</a:t>
            </a:r>
            <a:endParaRPr/>
          </a:p>
        </p:txBody>
      </p:sp>
      <p:pic>
        <p:nvPicPr>
          <p:cNvPr id="166" name="Google Shape;166;p27"/>
          <p:cNvPicPr preferRelativeResize="0"/>
          <p:nvPr/>
        </p:nvPicPr>
        <p:blipFill>
          <a:blip r:embed="rId3">
            <a:alphaModFix/>
          </a:blip>
          <a:stretch>
            <a:fillRect/>
          </a:stretch>
        </p:blipFill>
        <p:spPr>
          <a:xfrm>
            <a:off x="53300" y="1534861"/>
            <a:ext cx="9143999" cy="1107978"/>
          </a:xfrm>
          <a:prstGeom prst="rect">
            <a:avLst/>
          </a:prstGeom>
          <a:noFill/>
          <a:ln>
            <a:noFill/>
          </a:ln>
        </p:spPr>
      </p:pic>
      <p:pic>
        <p:nvPicPr>
          <p:cNvPr id="167" name="Google Shape;167;p27"/>
          <p:cNvPicPr preferRelativeResize="0"/>
          <p:nvPr/>
        </p:nvPicPr>
        <p:blipFill>
          <a:blip r:embed="rId4">
            <a:alphaModFix/>
          </a:blip>
          <a:stretch>
            <a:fillRect/>
          </a:stretch>
        </p:blipFill>
        <p:spPr>
          <a:xfrm>
            <a:off x="125725" y="3549199"/>
            <a:ext cx="9144000" cy="1103802"/>
          </a:xfrm>
          <a:prstGeom prst="rect">
            <a:avLst/>
          </a:prstGeom>
          <a:noFill/>
          <a:ln>
            <a:noFill/>
          </a:ln>
        </p:spPr>
      </p:pic>
      <p:sp>
        <p:nvSpPr>
          <p:cNvPr id="168" name="Google Shape;168;p27"/>
          <p:cNvSpPr txBox="1"/>
          <p:nvPr/>
        </p:nvSpPr>
        <p:spPr>
          <a:xfrm>
            <a:off x="364200" y="1110425"/>
            <a:ext cx="1377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Train set</a:t>
            </a:r>
            <a:endParaRPr sz="1800"/>
          </a:p>
        </p:txBody>
      </p:sp>
      <p:sp>
        <p:nvSpPr>
          <p:cNvPr id="169" name="Google Shape;169;p27"/>
          <p:cNvSpPr txBox="1"/>
          <p:nvPr/>
        </p:nvSpPr>
        <p:spPr>
          <a:xfrm>
            <a:off x="461950" y="3020375"/>
            <a:ext cx="107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t>Val set</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Model 2 </a:t>
            </a:r>
            <a:r>
              <a:rPr lang="en" u="sng">
                <a:solidFill>
                  <a:schemeClr val="accent5"/>
                </a:solidFill>
                <a:hlinkClick r:id="rId3">
                  <a:extLst>
                    <a:ext uri="{A12FA001-AC4F-418D-AE19-62706E023703}">
                      <ahyp:hlinkClr val="tx"/>
                    </a:ext>
                  </a:extLst>
                </a:hlinkClick>
              </a:rPr>
              <a:t>Val set prediction</a:t>
            </a:r>
            <a:r>
              <a:rPr lang="en"/>
              <a:t>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175" name="Google Shape;17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76" name="Google Shape;176;p28"/>
          <p:cNvGrpSpPr/>
          <p:nvPr/>
        </p:nvGrpSpPr>
        <p:grpSpPr>
          <a:xfrm>
            <a:off x="1004675" y="1222775"/>
            <a:ext cx="6508276" cy="3920726"/>
            <a:chOff x="1004675" y="1222775"/>
            <a:chExt cx="6508276" cy="3920726"/>
          </a:xfrm>
        </p:grpSpPr>
        <p:pic>
          <p:nvPicPr>
            <p:cNvPr id="177" name="Google Shape;177;p28"/>
            <p:cNvPicPr preferRelativeResize="0"/>
            <p:nvPr/>
          </p:nvPicPr>
          <p:blipFill>
            <a:blip r:embed="rId4">
              <a:alphaModFix/>
            </a:blip>
            <a:stretch>
              <a:fillRect/>
            </a:stretch>
          </p:blipFill>
          <p:spPr>
            <a:xfrm>
              <a:off x="4295950" y="1235125"/>
              <a:ext cx="3217001" cy="3896001"/>
            </a:xfrm>
            <a:prstGeom prst="rect">
              <a:avLst/>
            </a:prstGeom>
            <a:noFill/>
            <a:ln>
              <a:noFill/>
            </a:ln>
          </p:spPr>
        </p:pic>
        <p:pic>
          <p:nvPicPr>
            <p:cNvPr id="178" name="Google Shape;178;p28"/>
            <p:cNvPicPr preferRelativeResize="0"/>
            <p:nvPr/>
          </p:nvPicPr>
          <p:blipFill>
            <a:blip r:embed="rId5">
              <a:alphaModFix/>
            </a:blip>
            <a:stretch>
              <a:fillRect/>
            </a:stretch>
          </p:blipFill>
          <p:spPr>
            <a:xfrm>
              <a:off x="1004675" y="1222775"/>
              <a:ext cx="3217000" cy="3920726"/>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 set prediction </a:t>
            </a:r>
            <a:endParaRPr/>
          </a:p>
          <a:p>
            <a:pPr indent="0" lvl="0" marL="0" rtl="0" algn="l">
              <a:spcBef>
                <a:spcPts val="0"/>
              </a:spcBef>
              <a:spcAft>
                <a:spcPts val="0"/>
              </a:spcAft>
              <a:buNone/>
            </a:pPr>
            <a:r>
              <a:t/>
            </a:r>
            <a:endParaRPr/>
          </a:p>
        </p:txBody>
      </p:sp>
      <p:sp>
        <p:nvSpPr>
          <p:cNvPr id="184" name="Google Shape;18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29"/>
          <p:cNvPicPr preferRelativeResize="0"/>
          <p:nvPr/>
        </p:nvPicPr>
        <p:blipFill rotWithShape="1">
          <a:blip r:embed="rId3">
            <a:alphaModFix/>
          </a:blip>
          <a:srcRect b="0" l="9" r="0" t="0"/>
          <a:stretch/>
        </p:blipFill>
        <p:spPr>
          <a:xfrm>
            <a:off x="788075" y="1091400"/>
            <a:ext cx="3236101" cy="3893949"/>
          </a:xfrm>
          <a:prstGeom prst="rect">
            <a:avLst/>
          </a:prstGeom>
          <a:noFill/>
          <a:ln>
            <a:noFill/>
          </a:ln>
        </p:spPr>
      </p:pic>
      <p:pic>
        <p:nvPicPr>
          <p:cNvPr id="186" name="Google Shape;186;p29"/>
          <p:cNvPicPr preferRelativeResize="0"/>
          <p:nvPr/>
        </p:nvPicPr>
        <p:blipFill>
          <a:blip r:embed="rId4">
            <a:alphaModFix/>
          </a:blip>
          <a:stretch>
            <a:fillRect/>
          </a:stretch>
        </p:blipFill>
        <p:spPr>
          <a:xfrm>
            <a:off x="4474300" y="56750"/>
            <a:ext cx="2520450" cy="2520450"/>
          </a:xfrm>
          <a:prstGeom prst="rect">
            <a:avLst/>
          </a:prstGeom>
          <a:noFill/>
          <a:ln>
            <a:noFill/>
          </a:ln>
        </p:spPr>
      </p:pic>
      <p:pic>
        <p:nvPicPr>
          <p:cNvPr id="187" name="Google Shape;187;p29"/>
          <p:cNvPicPr preferRelativeResize="0"/>
          <p:nvPr/>
        </p:nvPicPr>
        <p:blipFill>
          <a:blip r:embed="rId5">
            <a:alphaModFix/>
          </a:blip>
          <a:stretch>
            <a:fillRect/>
          </a:stretch>
        </p:blipFill>
        <p:spPr>
          <a:xfrm>
            <a:off x="4474300" y="2566300"/>
            <a:ext cx="2520450" cy="252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Wrong prediction</a:t>
            </a:r>
            <a:endParaRPr/>
          </a:p>
        </p:txBody>
      </p:sp>
      <p:sp>
        <p:nvSpPr>
          <p:cNvPr id="193" name="Google Shape;19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94" name="Google Shape;194;p30"/>
          <p:cNvGrpSpPr/>
          <p:nvPr/>
        </p:nvGrpSpPr>
        <p:grpSpPr>
          <a:xfrm>
            <a:off x="4330275" y="619650"/>
            <a:ext cx="3152259" cy="4523850"/>
            <a:chOff x="4320425" y="387850"/>
            <a:chExt cx="3152259" cy="4523850"/>
          </a:xfrm>
        </p:grpSpPr>
        <p:pic>
          <p:nvPicPr>
            <p:cNvPr id="195" name="Google Shape;195;p30"/>
            <p:cNvPicPr preferRelativeResize="0"/>
            <p:nvPr/>
          </p:nvPicPr>
          <p:blipFill>
            <a:blip r:embed="rId3">
              <a:alphaModFix/>
            </a:blip>
            <a:stretch>
              <a:fillRect/>
            </a:stretch>
          </p:blipFill>
          <p:spPr>
            <a:xfrm>
              <a:off x="4320425" y="387850"/>
              <a:ext cx="3152259" cy="3792561"/>
            </a:xfrm>
            <a:prstGeom prst="rect">
              <a:avLst/>
            </a:prstGeom>
            <a:noFill/>
            <a:ln>
              <a:noFill/>
            </a:ln>
          </p:spPr>
        </p:pic>
        <p:sp>
          <p:nvSpPr>
            <p:cNvPr id="196" name="Google Shape;196;p30"/>
            <p:cNvSpPr txBox="1"/>
            <p:nvPr/>
          </p:nvSpPr>
          <p:spPr>
            <a:xfrm>
              <a:off x="4531850" y="4296100"/>
              <a:ext cx="27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Overlapping problem, predicted </a:t>
              </a:r>
              <a:r>
                <a:rPr lang="en"/>
                <a:t>building</a:t>
              </a:r>
              <a:r>
                <a:rPr lang="en"/>
                <a:t> types are right</a:t>
              </a:r>
              <a:endParaRPr/>
            </a:p>
          </p:txBody>
        </p:sp>
      </p:grpSp>
      <p:grpSp>
        <p:nvGrpSpPr>
          <p:cNvPr id="197" name="Google Shape;197;p30"/>
          <p:cNvGrpSpPr/>
          <p:nvPr/>
        </p:nvGrpSpPr>
        <p:grpSpPr>
          <a:xfrm>
            <a:off x="601050" y="1067238"/>
            <a:ext cx="3369775" cy="3835988"/>
            <a:chOff x="601050" y="1067238"/>
            <a:chExt cx="3369775" cy="3835988"/>
          </a:xfrm>
        </p:grpSpPr>
        <p:pic>
          <p:nvPicPr>
            <p:cNvPr id="198" name="Google Shape;198;p30"/>
            <p:cNvPicPr preferRelativeResize="0"/>
            <p:nvPr/>
          </p:nvPicPr>
          <p:blipFill>
            <a:blip r:embed="rId4">
              <a:alphaModFix/>
            </a:blip>
            <a:stretch>
              <a:fillRect/>
            </a:stretch>
          </p:blipFill>
          <p:spPr>
            <a:xfrm>
              <a:off x="601050" y="1067238"/>
              <a:ext cx="3300925" cy="3300925"/>
            </a:xfrm>
            <a:prstGeom prst="rect">
              <a:avLst/>
            </a:prstGeom>
            <a:noFill/>
            <a:ln>
              <a:noFill/>
            </a:ln>
          </p:spPr>
        </p:pic>
        <p:sp>
          <p:nvSpPr>
            <p:cNvPr id="199" name="Google Shape;199;p30"/>
            <p:cNvSpPr txBox="1"/>
            <p:nvPr/>
          </p:nvSpPr>
          <p:spPr>
            <a:xfrm>
              <a:off x="669925" y="4503025"/>
              <a:ext cx="33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Car was recognized as rcw building</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
        <p:nvSpPr>
          <p:cNvPr id="205" name="Google Shape;205;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Lack of samples: </a:t>
            </a:r>
            <a:r>
              <a:rPr lang="en"/>
              <a:t>need expand train set to get more robust model</a:t>
            </a:r>
            <a:endParaRPr/>
          </a:p>
          <a:p>
            <a:pPr indent="-342900" lvl="0" marL="457200" rtl="0" algn="l">
              <a:spcBef>
                <a:spcPts val="0"/>
              </a:spcBef>
              <a:spcAft>
                <a:spcPts val="0"/>
              </a:spcAft>
              <a:buSzPts val="1800"/>
              <a:buChar char="●"/>
            </a:pPr>
            <a:r>
              <a:rPr b="1" lang="en"/>
              <a:t>Overlapping: </a:t>
            </a:r>
            <a:r>
              <a:rPr lang="en"/>
              <a:t>this problem may be solved by having larger train set, same as model 1</a:t>
            </a:r>
            <a:endParaRPr/>
          </a:p>
        </p:txBody>
      </p:sp>
      <p:sp>
        <p:nvSpPr>
          <p:cNvPr id="206" name="Google Shape;206;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Model 1</a:t>
            </a:r>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sp>
        <p:nvSpPr>
          <p:cNvPr id="212" name="Google Shape;212;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mean Average Precision(mAP)</a:t>
            </a:r>
            <a:r>
              <a:rPr lang="en"/>
              <a:t> for val set. The mAP50 is 77% on val set</a:t>
            </a:r>
            <a:endParaRPr/>
          </a:p>
        </p:txBody>
      </p:sp>
      <p:sp>
        <p:nvSpPr>
          <p:cNvPr id="213" name="Google Shape;21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2"/>
          <p:cNvPicPr preferRelativeResize="0"/>
          <p:nvPr/>
        </p:nvPicPr>
        <p:blipFill>
          <a:blip r:embed="rId4">
            <a:alphaModFix/>
          </a:blip>
          <a:stretch>
            <a:fillRect/>
          </a:stretch>
        </p:blipFill>
        <p:spPr>
          <a:xfrm>
            <a:off x="95200" y="2040060"/>
            <a:ext cx="9144000" cy="16412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a:t>
            </a:r>
            <a:r>
              <a:rPr lang="en"/>
              <a:t>(opening, building)</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this model to detect openings and do building </a:t>
            </a:r>
            <a:r>
              <a:rPr lang="en"/>
              <a:t>segmentation</a:t>
            </a:r>
            <a:endParaRPr/>
          </a:p>
          <a:p>
            <a:pPr indent="-342900" lvl="0" marL="457200" rtl="0" algn="l">
              <a:spcBef>
                <a:spcPts val="0"/>
              </a:spcBef>
              <a:spcAft>
                <a:spcPts val="0"/>
              </a:spcAft>
              <a:buSzPts val="1800"/>
              <a:buChar char="●"/>
            </a:pPr>
            <a:r>
              <a:rPr lang="en"/>
              <a:t>Dataset:</a:t>
            </a:r>
            <a:endParaRPr/>
          </a:p>
          <a:p>
            <a:pPr indent="-317500" lvl="1" marL="914400" rtl="0" algn="l">
              <a:spcBef>
                <a:spcPts val="0"/>
              </a:spcBef>
              <a:spcAft>
                <a:spcPts val="0"/>
              </a:spcAft>
              <a:buSzPts val="1400"/>
              <a:buChar char="○"/>
            </a:pPr>
            <a:r>
              <a:rPr lang="en"/>
              <a:t>Train：87 images from 24 segments</a:t>
            </a:r>
            <a:endParaRPr/>
          </a:p>
          <a:p>
            <a:pPr indent="-317500" lvl="1" marL="914400" rtl="0" algn="l">
              <a:spcBef>
                <a:spcPts val="0"/>
              </a:spcBef>
              <a:spcAft>
                <a:spcPts val="0"/>
              </a:spcAft>
              <a:buSzPts val="1400"/>
              <a:buChar char="○"/>
            </a:pPr>
            <a:r>
              <a:rPr lang="en"/>
              <a:t>Val：18 images from 5 segments</a:t>
            </a:r>
            <a:endParaRPr/>
          </a:p>
          <a:p>
            <a:pPr indent="-342900" lvl="0" marL="457200" rtl="0" algn="l">
              <a:spcBef>
                <a:spcPts val="0"/>
              </a:spcBef>
              <a:spcAft>
                <a:spcPts val="0"/>
              </a:spcAft>
              <a:buSzPts val="1800"/>
              <a:buChar char="●"/>
            </a:pPr>
            <a:r>
              <a:rPr lang="en"/>
              <a:t>Model: Mask RCNN with pretrained cityscape weight</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 set annotation</a:t>
            </a:r>
            <a:endParaRPr/>
          </a:p>
        </p:txBody>
      </p:sp>
      <p:sp>
        <p:nvSpPr>
          <p:cNvPr id="75" name="Google Shape;75;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6" name="Google Shape;76;p16"/>
          <p:cNvPicPr preferRelativeResize="0"/>
          <p:nvPr/>
        </p:nvPicPr>
        <p:blipFill>
          <a:blip r:embed="rId3">
            <a:alphaModFix/>
          </a:blip>
          <a:stretch>
            <a:fillRect/>
          </a:stretch>
        </p:blipFill>
        <p:spPr>
          <a:xfrm>
            <a:off x="4572000" y="1632575"/>
            <a:ext cx="4448278" cy="3297700"/>
          </a:xfrm>
          <a:prstGeom prst="rect">
            <a:avLst/>
          </a:prstGeom>
          <a:noFill/>
          <a:ln>
            <a:noFill/>
          </a:ln>
        </p:spPr>
      </p:pic>
      <p:pic>
        <p:nvPicPr>
          <p:cNvPr id="77" name="Google Shape;77;p16"/>
          <p:cNvPicPr preferRelativeResize="0"/>
          <p:nvPr/>
        </p:nvPicPr>
        <p:blipFill>
          <a:blip r:embed="rId4">
            <a:alphaModFix/>
          </a:blip>
          <a:stretch>
            <a:fillRect/>
          </a:stretch>
        </p:blipFill>
        <p:spPr>
          <a:xfrm>
            <a:off x="157750" y="1632582"/>
            <a:ext cx="4352051" cy="3297694"/>
          </a:xfrm>
          <a:prstGeom prst="rect">
            <a:avLst/>
          </a:prstGeom>
          <a:noFill/>
          <a:ln>
            <a:noFill/>
          </a:ln>
        </p:spPr>
      </p:pic>
      <p:sp>
        <p:nvSpPr>
          <p:cNvPr id="78" name="Google Shape;78;p16"/>
          <p:cNvSpPr txBox="1"/>
          <p:nvPr/>
        </p:nvSpPr>
        <p:spPr>
          <a:xfrm>
            <a:off x="444175" y="1066000"/>
            <a:ext cx="75330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Use VIA tool to annotate train 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Val set prediction </a:t>
            </a:r>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7"/>
          <p:cNvPicPr preferRelativeResize="0"/>
          <p:nvPr/>
        </p:nvPicPr>
        <p:blipFill>
          <a:blip r:embed="rId4">
            <a:alphaModFix/>
          </a:blip>
          <a:stretch>
            <a:fillRect/>
          </a:stretch>
        </p:blipFill>
        <p:spPr>
          <a:xfrm>
            <a:off x="928384" y="1017725"/>
            <a:ext cx="3160817" cy="4039100"/>
          </a:xfrm>
          <a:prstGeom prst="rect">
            <a:avLst/>
          </a:prstGeom>
          <a:noFill/>
          <a:ln>
            <a:noFill/>
          </a:ln>
        </p:spPr>
      </p:pic>
      <p:pic>
        <p:nvPicPr>
          <p:cNvPr id="86" name="Google Shape;86;p17"/>
          <p:cNvPicPr preferRelativeResize="0"/>
          <p:nvPr/>
        </p:nvPicPr>
        <p:blipFill>
          <a:blip r:embed="rId5">
            <a:alphaModFix/>
          </a:blip>
          <a:stretch>
            <a:fillRect/>
          </a:stretch>
        </p:blipFill>
        <p:spPr>
          <a:xfrm>
            <a:off x="4188325" y="1017725"/>
            <a:ext cx="3160824" cy="4039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Val set prediction </a:t>
            </a:r>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8"/>
          <p:cNvPicPr preferRelativeResize="0"/>
          <p:nvPr/>
        </p:nvPicPr>
        <p:blipFill>
          <a:blip r:embed="rId3">
            <a:alphaModFix/>
          </a:blip>
          <a:stretch>
            <a:fillRect/>
          </a:stretch>
        </p:blipFill>
        <p:spPr>
          <a:xfrm>
            <a:off x="920950" y="1130725"/>
            <a:ext cx="3175877" cy="3820977"/>
          </a:xfrm>
          <a:prstGeom prst="rect">
            <a:avLst/>
          </a:prstGeom>
          <a:noFill/>
          <a:ln>
            <a:noFill/>
          </a:ln>
        </p:spPr>
      </p:pic>
      <p:pic>
        <p:nvPicPr>
          <p:cNvPr id="94" name="Google Shape;94;p18"/>
          <p:cNvPicPr preferRelativeResize="0"/>
          <p:nvPr/>
        </p:nvPicPr>
        <p:blipFill>
          <a:blip r:embed="rId4">
            <a:alphaModFix/>
          </a:blip>
          <a:stretch>
            <a:fillRect/>
          </a:stretch>
        </p:blipFill>
        <p:spPr>
          <a:xfrm>
            <a:off x="4249227" y="1130725"/>
            <a:ext cx="3175877" cy="38209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set (preform good)</a:t>
            </a:r>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1" name="Google Shape;101;p19"/>
          <p:cNvPicPr preferRelativeResize="0"/>
          <p:nvPr/>
        </p:nvPicPr>
        <p:blipFill>
          <a:blip r:embed="rId3">
            <a:alphaModFix/>
          </a:blip>
          <a:stretch>
            <a:fillRect/>
          </a:stretch>
        </p:blipFill>
        <p:spPr>
          <a:xfrm>
            <a:off x="867625" y="1116289"/>
            <a:ext cx="3331457" cy="3839985"/>
          </a:xfrm>
          <a:prstGeom prst="rect">
            <a:avLst/>
          </a:prstGeom>
          <a:noFill/>
          <a:ln>
            <a:noFill/>
          </a:ln>
        </p:spPr>
      </p:pic>
      <p:pic>
        <p:nvPicPr>
          <p:cNvPr id="102" name="Google Shape;102;p19"/>
          <p:cNvPicPr preferRelativeResize="0"/>
          <p:nvPr/>
        </p:nvPicPr>
        <p:blipFill>
          <a:blip r:embed="rId4">
            <a:alphaModFix/>
          </a:blip>
          <a:stretch>
            <a:fillRect/>
          </a:stretch>
        </p:blipFill>
        <p:spPr>
          <a:xfrm>
            <a:off x="4255692" y="1116275"/>
            <a:ext cx="3331457" cy="38399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258400" y="20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Test set (predict wrong)</a:t>
            </a:r>
            <a:endParaRPr/>
          </a:p>
          <a:p>
            <a:pPr indent="0" lvl="0" marL="0" rtl="0" algn="l">
              <a:spcBef>
                <a:spcPts val="0"/>
              </a:spcBef>
              <a:spcAft>
                <a:spcPts val="0"/>
              </a:spcAft>
              <a:buNone/>
            </a:pPr>
            <a:r>
              <a:t/>
            </a:r>
            <a:endParaRPr/>
          </a:p>
        </p:txBody>
      </p:sp>
      <p:sp>
        <p:nvSpPr>
          <p:cNvPr id="108" name="Google Shape;10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09" name="Google Shape;109;p20"/>
          <p:cNvGrpSpPr/>
          <p:nvPr/>
        </p:nvGrpSpPr>
        <p:grpSpPr>
          <a:xfrm>
            <a:off x="824900" y="777850"/>
            <a:ext cx="3150338" cy="4191000"/>
            <a:chOff x="932300" y="1017725"/>
            <a:chExt cx="3150338" cy="4191000"/>
          </a:xfrm>
        </p:grpSpPr>
        <p:pic>
          <p:nvPicPr>
            <p:cNvPr id="110" name="Google Shape;110;p20"/>
            <p:cNvPicPr preferRelativeResize="0"/>
            <p:nvPr/>
          </p:nvPicPr>
          <p:blipFill>
            <a:blip r:embed="rId3">
              <a:alphaModFix/>
            </a:blip>
            <a:stretch>
              <a:fillRect/>
            </a:stretch>
          </p:blipFill>
          <p:spPr>
            <a:xfrm>
              <a:off x="932300" y="1017725"/>
              <a:ext cx="3150338" cy="3790751"/>
            </a:xfrm>
            <a:prstGeom prst="rect">
              <a:avLst/>
            </a:prstGeom>
            <a:noFill/>
            <a:ln>
              <a:noFill/>
            </a:ln>
          </p:spPr>
        </p:pic>
        <p:sp>
          <p:nvSpPr>
            <p:cNvPr id="111" name="Google Shape;111;p20"/>
            <p:cNvSpPr txBox="1"/>
            <p:nvPr/>
          </p:nvSpPr>
          <p:spPr>
            <a:xfrm>
              <a:off x="994125" y="4808525"/>
              <a:ext cx="302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 two facade as two building </a:t>
              </a:r>
              <a:endParaRPr/>
            </a:p>
          </p:txBody>
        </p:sp>
      </p:grpSp>
      <p:grpSp>
        <p:nvGrpSpPr>
          <p:cNvPr id="112" name="Google Shape;112;p20"/>
          <p:cNvGrpSpPr/>
          <p:nvPr/>
        </p:nvGrpSpPr>
        <p:grpSpPr>
          <a:xfrm>
            <a:off x="4400550" y="732213"/>
            <a:ext cx="3280800" cy="4282275"/>
            <a:chOff x="4409425" y="777850"/>
            <a:chExt cx="3280800" cy="4282275"/>
          </a:xfrm>
        </p:grpSpPr>
        <p:pic>
          <p:nvPicPr>
            <p:cNvPr id="113" name="Google Shape;113;p20"/>
            <p:cNvPicPr preferRelativeResize="0"/>
            <p:nvPr/>
          </p:nvPicPr>
          <p:blipFill>
            <a:blip r:embed="rId4">
              <a:alphaModFix/>
            </a:blip>
            <a:stretch>
              <a:fillRect/>
            </a:stretch>
          </p:blipFill>
          <p:spPr>
            <a:xfrm>
              <a:off x="4409425" y="777850"/>
              <a:ext cx="3150351" cy="3790802"/>
            </a:xfrm>
            <a:prstGeom prst="rect">
              <a:avLst/>
            </a:prstGeom>
            <a:noFill/>
            <a:ln>
              <a:noFill/>
            </a:ln>
          </p:spPr>
        </p:pic>
        <p:sp>
          <p:nvSpPr>
            <p:cNvPr id="114" name="Google Shape;114;p20"/>
            <p:cNvSpPr txBox="1"/>
            <p:nvPr/>
          </p:nvSpPr>
          <p:spPr>
            <a:xfrm>
              <a:off x="4409425" y="4659925"/>
              <a:ext cx="32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Predict wrong</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258400" y="205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set (predict wrong)</a:t>
            </a:r>
            <a:endParaRPr/>
          </a:p>
          <a:p>
            <a:pPr indent="0" lvl="0" marL="0" rtl="0" algn="l">
              <a:spcBef>
                <a:spcPts val="0"/>
              </a:spcBef>
              <a:spcAft>
                <a:spcPts val="0"/>
              </a:spcAft>
              <a:buNone/>
            </a:pPr>
            <a:r>
              <a:t/>
            </a:r>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121" name="Google Shape;121;p21"/>
          <p:cNvGrpSpPr/>
          <p:nvPr/>
        </p:nvGrpSpPr>
        <p:grpSpPr>
          <a:xfrm>
            <a:off x="824900" y="777850"/>
            <a:ext cx="3150338" cy="4191000"/>
            <a:chOff x="824900" y="777850"/>
            <a:chExt cx="3150338" cy="4191000"/>
          </a:xfrm>
        </p:grpSpPr>
        <p:pic>
          <p:nvPicPr>
            <p:cNvPr id="122" name="Google Shape;122;p21"/>
            <p:cNvPicPr preferRelativeResize="0"/>
            <p:nvPr/>
          </p:nvPicPr>
          <p:blipFill rotWithShape="1">
            <a:blip r:embed="rId3">
              <a:alphaModFix/>
            </a:blip>
            <a:srcRect b="0" l="0" r="0" t="0"/>
            <a:stretch/>
          </p:blipFill>
          <p:spPr>
            <a:xfrm>
              <a:off x="824900" y="777850"/>
              <a:ext cx="3150338" cy="3790751"/>
            </a:xfrm>
            <a:prstGeom prst="rect">
              <a:avLst/>
            </a:prstGeom>
            <a:noFill/>
            <a:ln>
              <a:noFill/>
            </a:ln>
          </p:spPr>
        </p:pic>
        <p:sp>
          <p:nvSpPr>
            <p:cNvPr id="123" name="Google Shape;123;p21"/>
            <p:cNvSpPr txBox="1"/>
            <p:nvPr/>
          </p:nvSpPr>
          <p:spPr>
            <a:xfrm>
              <a:off x="886725" y="4568650"/>
              <a:ext cx="3026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Overlapping problem</a:t>
              </a:r>
              <a:endParaRPr/>
            </a:p>
          </p:txBody>
        </p:sp>
      </p:grpSp>
      <p:pic>
        <p:nvPicPr>
          <p:cNvPr id="124" name="Google Shape;124;p21"/>
          <p:cNvPicPr preferRelativeResize="0"/>
          <p:nvPr/>
        </p:nvPicPr>
        <p:blipFill rotWithShape="1">
          <a:blip r:embed="rId4">
            <a:alphaModFix/>
          </a:blip>
          <a:srcRect b="0" l="0" r="0" t="0"/>
          <a:stretch/>
        </p:blipFill>
        <p:spPr>
          <a:xfrm>
            <a:off x="4400550" y="732213"/>
            <a:ext cx="3150351" cy="3790802"/>
          </a:xfrm>
          <a:prstGeom prst="rect">
            <a:avLst/>
          </a:prstGeom>
          <a:noFill/>
          <a:ln>
            <a:noFill/>
          </a:ln>
        </p:spPr>
      </p:pic>
      <p:sp>
        <p:nvSpPr>
          <p:cNvPr id="125" name="Google Shape;125;p21"/>
          <p:cNvSpPr txBox="1"/>
          <p:nvPr/>
        </p:nvSpPr>
        <p:spPr>
          <a:xfrm>
            <a:off x="4400550" y="4614288"/>
            <a:ext cx="3280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Tree, cars, other kinds of noise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